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77" r:id="rId2"/>
    <p:sldId id="343" r:id="rId3"/>
    <p:sldId id="362" r:id="rId4"/>
    <p:sldId id="377" r:id="rId5"/>
    <p:sldId id="378" r:id="rId6"/>
    <p:sldId id="300" r:id="rId7"/>
    <p:sldId id="380" r:id="rId8"/>
    <p:sldId id="379" r:id="rId9"/>
    <p:sldId id="382" r:id="rId10"/>
    <p:sldId id="381" r:id="rId11"/>
    <p:sldId id="376" r:id="rId12"/>
    <p:sldId id="371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5420" userDrawn="1">
          <p15:clr>
            <a:srgbClr val="A4A3A4"/>
          </p15:clr>
        </p15:guide>
        <p15:guide id="4" orient="horz" pos="3997" userDrawn="1">
          <p15:clr>
            <a:srgbClr val="A4A3A4"/>
          </p15:clr>
        </p15:guide>
        <p15:guide id="5" orient="horz" pos="1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BCD6EE"/>
    <a:srgbClr val="FF00FF"/>
    <a:srgbClr val="FF4747"/>
    <a:srgbClr val="224B96"/>
    <a:srgbClr val="FF6565"/>
    <a:srgbClr val="85D455"/>
    <a:srgbClr val="FBC627"/>
    <a:srgbClr val="DDF5FF"/>
    <a:srgbClr val="53A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08" autoAdjust="0"/>
    <p:restoredTop sz="96391" autoAdjust="0"/>
  </p:normalViewPr>
  <p:slideViewPr>
    <p:cSldViewPr snapToGrid="0" showGuides="1">
      <p:cViewPr varScale="1">
        <p:scale>
          <a:sx n="115" d="100"/>
          <a:sy n="115" d="100"/>
        </p:scale>
        <p:origin x="1092" y="102"/>
      </p:cViewPr>
      <p:guideLst>
        <p:guide orient="horz" pos="935"/>
        <p:guide pos="340"/>
        <p:guide pos="5420"/>
        <p:guide orient="horz" pos="3997"/>
        <p:guide orient="horz" pos="11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1A2B8-ADB4-4AA0-9A7B-10C424E228DA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0E338-C6DB-41CB-B856-703F3E80C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072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A142-DDE3-4247-92BF-A6312C7952E7}" type="datetimeFigureOut">
              <a:rPr lang="ko-KR" altLang="en-US" smtClean="0"/>
              <a:pPr/>
              <a:t>2020-12-02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D226-7F9A-4DC3-A83C-12592A1B21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13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A142-DDE3-4247-92BF-A6312C7952E7}" type="datetimeFigureOut">
              <a:rPr lang="ko-KR" altLang="en-US" smtClean="0"/>
              <a:pPr/>
              <a:t>2020-12-02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D226-7F9A-4DC3-A83C-12592A1B21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15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BA142-DDE3-4247-92BF-A6312C7952E7}" type="datetimeFigureOut">
              <a:rPr lang="ko-KR" altLang="en-US" smtClean="0"/>
              <a:pPr/>
              <a:t>2020-12-02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9D226-7F9A-4DC3-A83C-12592A1B21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51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586386" y="0"/>
            <a:ext cx="4557613" cy="6858000"/>
            <a:chOff x="3338284" y="0"/>
            <a:chExt cx="5805715" cy="6858000"/>
          </a:xfrm>
        </p:grpSpPr>
        <p:sp>
          <p:nvSpPr>
            <p:cNvPr id="6" name="직각 삼각형 5"/>
            <p:cNvSpPr/>
            <p:nvPr/>
          </p:nvSpPr>
          <p:spPr>
            <a:xfrm flipH="1" flipV="1">
              <a:off x="3338284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F64136"/>
                </a:gs>
                <a:gs pos="100000">
                  <a:srgbClr val="DD3C32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 flipH="1">
              <a:off x="3338285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FFC928"/>
                </a:gs>
                <a:gs pos="100000">
                  <a:srgbClr val="E9B000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H="1">
              <a:off x="3802742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396DCB"/>
                </a:gs>
                <a:gs pos="100000">
                  <a:srgbClr val="1B4C9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직각 삼각형 2"/>
            <p:cNvSpPr/>
            <p:nvPr/>
          </p:nvSpPr>
          <p:spPr>
            <a:xfrm flipH="1" flipV="1">
              <a:off x="3802742" y="0"/>
              <a:ext cx="5341257" cy="6858000"/>
            </a:xfrm>
            <a:prstGeom prst="rtTriangle">
              <a:avLst/>
            </a:prstGeom>
            <a:gradFill>
              <a:gsLst>
                <a:gs pos="100000">
                  <a:srgbClr val="295BB3"/>
                </a:gs>
                <a:gs pos="55000">
                  <a:srgbClr val="396DCB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-491702" y="1136141"/>
            <a:ext cx="5657243" cy="2974931"/>
            <a:chOff x="950728" y="2324618"/>
            <a:chExt cx="3512703" cy="1679274"/>
          </a:xfrm>
        </p:grpSpPr>
        <p:sp>
          <p:nvSpPr>
            <p:cNvPr id="8" name="직사각형 7"/>
            <p:cNvSpPr/>
            <p:nvPr/>
          </p:nvSpPr>
          <p:spPr>
            <a:xfrm>
              <a:off x="950728" y="2324618"/>
              <a:ext cx="3512703" cy="1679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o-KR" altLang="en-US" sz="3800" b="1" spc="-2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1"/>
                    <a:tileRect/>
                  </a:gradFill>
                  <a:latin typeface="Century Gothic" panose="020B0502020202020204" pitchFamily="34" charset="0"/>
                  <a:ea typeface="KoPub돋움체 Light" panose="02020603020101020101" pitchFamily="18" charset="-127"/>
                </a:rPr>
                <a:t>        </a:t>
              </a:r>
              <a:r>
                <a:rPr lang="ko-KR" altLang="en-US" sz="3800" b="1" spc="-2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1"/>
                    <a:tileRect/>
                  </a:gradFill>
                  <a:latin typeface="Century Gothic" panose="020B0502020202020204" pitchFamily="34" charset="0"/>
                  <a:ea typeface="KoPub돋움체 Light" panose="02020603020101020101" pitchFamily="18" charset="-127"/>
                </a:rPr>
                <a:t>마이크로콘트롤러</a:t>
              </a:r>
              <a:endParaRPr lang="en-US" altLang="ko-KR" sz="3800" b="1" spc="-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  <a:ea typeface="KoPub돋움체 Light" panose="02020603020101020101" pitchFamily="18" charset="-127"/>
              </a:endParaRPr>
            </a:p>
            <a:p>
              <a:pPr algn="r"/>
              <a:r>
                <a:rPr lang="ko-KR" altLang="en-US" sz="3800" b="1" spc="-2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1"/>
                    <a:tileRect/>
                  </a:gradFill>
                  <a:latin typeface="Century Gothic" panose="020B0502020202020204" pitchFamily="34" charset="0"/>
                  <a:ea typeface="KoPub돋움체 Light" panose="02020603020101020101" pitchFamily="18" charset="-127"/>
                </a:rPr>
                <a:t>기말프로젝트 중간발표</a:t>
              </a:r>
              <a:endParaRPr lang="ko-KR" altLang="en-US" sz="3800" b="1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  <a:ea typeface="KoPub돋움체 Light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438292" y="3642114"/>
              <a:ext cx="3001715" cy="2912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819118" y="4714637"/>
            <a:ext cx="1949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20150339 </a:t>
            </a:r>
            <a:r>
              <a:rPr lang="ko-KR" altLang="en-US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김진민</a:t>
            </a:r>
            <a:endParaRPr lang="en-US" altLang="ko-KR" sz="20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254" y1="60593" x2="40254" y2="60593"/>
                        <a14:foregroundMark x1="40466" y1="57627" x2="40466" y2="57627"/>
                        <a14:foregroundMark x1="44492" y1="62288" x2="44492" y2="62288"/>
                        <a14:foregroundMark x1="52754" y1="61229" x2="52754" y2="61229"/>
                        <a14:foregroundMark x1="52331" y1="56144" x2="52331" y2="56144"/>
                        <a14:foregroundMark x1="59322" y1="57839" x2="59322" y2="57839"/>
                        <a14:backgroundMark x1="27119" y1="15042" x2="27119" y2="15042"/>
                        <a14:backgroundMark x1="32203" y1="12288" x2="32203" y2="12288"/>
                        <a14:backgroundMark x1="16737" y1="25424" x2="16737" y2="25424"/>
                        <a14:backgroundMark x1="78390" y1="14831" x2="78390" y2="14831"/>
                        <a14:backgroundMark x1="85593" y1="21398" x2="85593" y2="21398"/>
                        <a14:backgroundMark x1="83475" y1="15042" x2="83475" y2="15042"/>
                        <a14:backgroundMark x1="86653" y1="11017" x2="86653" y2="11017"/>
                        <a14:backgroundMark x1="86653" y1="27542" x2="86653" y2="27542"/>
                        <a14:backgroundMark x1="86653" y1="29661" x2="86653" y2="29661"/>
                        <a14:backgroundMark x1="81144" y1="22669" x2="81144" y2="22669"/>
                        <a14:backgroundMark x1="79025" y1="19703" x2="79025" y2="19703"/>
                        <a14:backgroundMark x1="76059" y1="16737" x2="75636" y2="16102"/>
                        <a14:backgroundMark x1="74788" y1="14831" x2="73941" y2="14195"/>
                        <a14:backgroundMark x1="73093" y1="13559" x2="71398" y2="12500"/>
                        <a14:backgroundMark x1="71186" y1="12076" x2="71186" y2="12076"/>
                        <a14:backgroundMark x1="85593" y1="71186" x2="85593" y2="71186"/>
                        <a14:backgroundMark x1="83263" y1="73305" x2="83263" y2="73305"/>
                        <a14:backgroundMark x1="83051" y1="74153" x2="83051" y2="74153"/>
                        <a14:backgroundMark x1="81568" y1="75847" x2="81568" y2="75847"/>
                        <a14:backgroundMark x1="80508" y1="76907" x2="80085" y2="77331"/>
                        <a14:backgroundMark x1="71610" y1="84534" x2="71610" y2="84534"/>
                        <a14:backgroundMark x1="67585" y1="86441" x2="67585" y2="86441"/>
                        <a14:backgroundMark x1="64831" y1="87924" x2="64831" y2="87924"/>
                        <a14:backgroundMark x1="63983" y1="88347" x2="63983" y2="88347"/>
                        <a14:backgroundMark x1="62500" y1="87712" x2="62500" y2="87712"/>
                        <a14:backgroundMark x1="35593" y1="88559" x2="35593" y2="88559"/>
                        <a14:backgroundMark x1="30720" y1="86229" x2="30720" y2="86229"/>
                        <a14:backgroundMark x1="28178" y1="84110" x2="28178" y2="84110"/>
                        <a14:backgroundMark x1="12288" y1="67373" x2="12288" y2="67373"/>
                        <a14:backgroundMark x1="16314" y1="72246" x2="16314" y2="72246"/>
                        <a14:backgroundMark x1="11441" y1="63559" x2="11441" y2="63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842" y="5790344"/>
            <a:ext cx="929156" cy="9291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2609" y="4111072"/>
            <a:ext cx="3716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금오공과대학교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기계시스템공학과</a:t>
            </a:r>
            <a:endParaRPr lang="ko-KR" alt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03317" y="3270105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2020/11/25(</a:t>
            </a:r>
            <a:r>
              <a:rPr lang="ko-KR" altLang="en-US" sz="2000" i="1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수</a:t>
            </a:r>
            <a:r>
              <a:rPr lang="en-US" altLang="ko-KR" sz="2000" i="1" dirty="0" smtClean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 i="1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8776" y="5306904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(phone : 010-6266-6099)</a:t>
            </a:r>
          </a:p>
          <a:p>
            <a:pPr algn="r"/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(mail : uiop3847@naver.com)</a:t>
            </a:r>
          </a:p>
        </p:txBody>
      </p:sp>
    </p:spTree>
    <p:extLst>
      <p:ext uri="{BB962C8B-B14F-4D97-AF65-F5344CB8AC3E}">
        <p14:creationId xmlns:p14="http://schemas.microsoft.com/office/powerpoint/2010/main" val="785696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KoPub돋움체 Light" panose="02020603020101020101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예상 일정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73859" y="1129307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3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5581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1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40000"/>
                </a:schemeClr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27856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E5372885-8886-4955-852F-FD6E77F29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747447"/>
              </p:ext>
            </p:extLst>
          </p:nvPr>
        </p:nvGraphicFramePr>
        <p:xfrm>
          <a:off x="156210" y="1985753"/>
          <a:ext cx="8831580" cy="4315961"/>
        </p:xfrm>
        <a:graphic>
          <a:graphicData uri="http://schemas.openxmlformats.org/drawingml/2006/table">
            <a:tbl>
              <a:tblPr/>
              <a:tblGrid>
                <a:gridCol w="2207895">
                  <a:extLst>
                    <a:ext uri="{9D8B030D-6E8A-4147-A177-3AD203B41FA5}">
                      <a16:colId xmlns:a16="http://schemas.microsoft.com/office/drawing/2014/main" val="2538764819"/>
                    </a:ext>
                  </a:extLst>
                </a:gridCol>
                <a:gridCol w="2207895">
                  <a:extLst>
                    <a:ext uri="{9D8B030D-6E8A-4147-A177-3AD203B41FA5}">
                      <a16:colId xmlns:a16="http://schemas.microsoft.com/office/drawing/2014/main" val="4165326374"/>
                    </a:ext>
                  </a:extLst>
                </a:gridCol>
                <a:gridCol w="2207895">
                  <a:extLst>
                    <a:ext uri="{9D8B030D-6E8A-4147-A177-3AD203B41FA5}">
                      <a16:colId xmlns:a16="http://schemas.microsoft.com/office/drawing/2014/main" val="2617477577"/>
                    </a:ext>
                  </a:extLst>
                </a:gridCol>
                <a:gridCol w="2207895">
                  <a:extLst>
                    <a:ext uri="{9D8B030D-6E8A-4147-A177-3AD203B41FA5}">
                      <a16:colId xmlns:a16="http://schemas.microsoft.com/office/drawing/2014/main" val="3703340687"/>
                    </a:ext>
                  </a:extLst>
                </a:gridCol>
              </a:tblGrid>
              <a:tr h="554395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기말프로젝트 예상 일정표</a:t>
                      </a:r>
                      <a:endParaRPr lang="ko-KR" altLang="en-US" sz="1800" b="1" kern="0" spc="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064375"/>
                  </a:ext>
                </a:extLst>
              </a:tr>
              <a:tr h="5978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(D-28)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25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(D-14)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25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~ 11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29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29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~</a:t>
                      </a:r>
                      <a:r>
                        <a:rPr lang="en-US" altLang="ko-KR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12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116821"/>
                  </a:ext>
                </a:extLst>
              </a:tr>
              <a:tr h="5232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제안서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중간 평가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전반적인 시스템 제작</a:t>
                      </a: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작동 테스트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545700"/>
                  </a:ext>
                </a:extLst>
              </a:tr>
              <a:tr h="7446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최초 과제 제안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중간 진행과정 발표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부품 구비 및 전체 시스템 제작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회로 구성 후 기능 테스트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853188"/>
                  </a:ext>
                </a:extLst>
              </a:tr>
              <a:tr h="5880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~</a:t>
                      </a:r>
                      <a:r>
                        <a:rPr lang="en-US" altLang="ko-KR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12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(D-DAY)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6EE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R" altLang="en-US" b="1" dirty="0"/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393284"/>
                  </a:ext>
                </a:extLst>
              </a:tr>
              <a:tr h="524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작품 완성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최종 발표</a:t>
                      </a: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328867"/>
                  </a:ext>
                </a:extLst>
              </a:tr>
              <a:tr h="7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작품 개발 완료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최종 점검</a:t>
                      </a: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197864"/>
                  </a:ext>
                </a:extLst>
              </a:tr>
            </a:tbl>
          </a:graphicData>
        </a:graphic>
      </p:graphicFrame>
      <p:sp>
        <p:nvSpPr>
          <p:cNvPr id="12" name="모서리가 둥근 직사각형 11"/>
          <p:cNvSpPr/>
          <p:nvPr/>
        </p:nvSpPr>
        <p:spPr>
          <a:xfrm>
            <a:off x="2327564" y="2502130"/>
            <a:ext cx="6660226" cy="1953492"/>
          </a:xfrm>
          <a:prstGeom prst="roundRect">
            <a:avLst>
              <a:gd name="adj" fmla="val 3362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11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KoPub돋움체 Light" panose="02020603020101020101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예상 일정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73859" y="1129307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3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5581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1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40000"/>
                </a:schemeClr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27856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572631" y="2511562"/>
            <a:ext cx="3661755" cy="738554"/>
            <a:chOff x="880162" y="6035040"/>
            <a:chExt cx="7061663" cy="738554"/>
          </a:xfrm>
          <a:solidFill>
            <a:srgbClr val="FFC000"/>
          </a:solidFill>
        </p:grpSpPr>
        <p:sp>
          <p:nvSpPr>
            <p:cNvPr id="19" name="모서리가 둥근 직사각형 18"/>
            <p:cNvSpPr/>
            <p:nvPr/>
          </p:nvSpPr>
          <p:spPr>
            <a:xfrm>
              <a:off x="880162" y="6035040"/>
              <a:ext cx="7061663" cy="73855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80164" y="6235040"/>
              <a:ext cx="7061661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☞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LCD 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회로 구성 및 코드 작성</a:t>
              </a:r>
              <a:endPara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sp>
        <p:nvSpPr>
          <p:cNvPr id="22" name="TextBox 13"/>
          <p:cNvSpPr txBox="1"/>
          <p:nvPr/>
        </p:nvSpPr>
        <p:spPr>
          <a:xfrm>
            <a:off x="536927" y="1635060"/>
            <a:ext cx="7733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최종 완성까지 </a:t>
            </a:r>
            <a:r>
              <a:rPr lang="ko-KR" altLang="en-US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남은 일</a:t>
            </a:r>
            <a:endParaRPr lang="ko-KR" altLang="en-US" sz="24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572631" y="3867243"/>
            <a:ext cx="3661755" cy="738554"/>
            <a:chOff x="880162" y="6035040"/>
            <a:chExt cx="7061663" cy="738554"/>
          </a:xfrm>
          <a:solidFill>
            <a:schemeClr val="accent1"/>
          </a:solidFill>
        </p:grpSpPr>
        <p:sp>
          <p:nvSpPr>
            <p:cNvPr id="24" name="모서리가 둥근 직사각형 23"/>
            <p:cNvSpPr/>
            <p:nvPr/>
          </p:nvSpPr>
          <p:spPr>
            <a:xfrm>
              <a:off x="880162" y="6035040"/>
              <a:ext cx="7061663" cy="73855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80164" y="6235040"/>
              <a:ext cx="7061661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☞ 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피아노 건반 제작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(3D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프린터 이용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)</a:t>
              </a:r>
              <a:endPara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572631" y="5222925"/>
            <a:ext cx="3661755" cy="738554"/>
            <a:chOff x="880162" y="6035040"/>
            <a:chExt cx="7061663" cy="738554"/>
          </a:xfrm>
          <a:solidFill>
            <a:schemeClr val="accent6"/>
          </a:solidFill>
        </p:grpSpPr>
        <p:sp>
          <p:nvSpPr>
            <p:cNvPr id="27" name="모서리가 둥근 직사각형 26"/>
            <p:cNvSpPr/>
            <p:nvPr/>
          </p:nvSpPr>
          <p:spPr>
            <a:xfrm>
              <a:off x="880162" y="6035040"/>
              <a:ext cx="7061663" cy="73855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80164" y="6235040"/>
              <a:ext cx="7061661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☞ 코드 다듬고 여러 멜로디 작성 </a:t>
              </a:r>
              <a:endPara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35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4412343"/>
          </a:xfrm>
          <a:prstGeom prst="rect">
            <a:avLst/>
          </a:prstGeom>
          <a:gradFill>
            <a:gsLst>
              <a:gs pos="55000">
                <a:srgbClr val="F64136"/>
              </a:gs>
              <a:gs pos="100000">
                <a:srgbClr val="DD3C32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>
            <a:off x="0" y="0"/>
            <a:ext cx="9144000" cy="6858000"/>
          </a:xfrm>
          <a:prstGeom prst="rtTriangle">
            <a:avLst/>
          </a:prstGeom>
          <a:gradFill>
            <a:gsLst>
              <a:gs pos="55000">
                <a:srgbClr val="FFC928"/>
              </a:gs>
              <a:gs pos="100000">
                <a:srgbClr val="E9B000"/>
              </a:gs>
            </a:gsLst>
            <a:lin ang="5400000" scaled="1"/>
          </a:gradFill>
          <a:ln>
            <a:noFill/>
          </a:ln>
          <a:effectLst>
            <a:outerShdw blurRad="1270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flipH="1">
            <a:off x="0" y="0"/>
            <a:ext cx="9144000" cy="6858000"/>
          </a:xfrm>
          <a:prstGeom prst="rtTriangle">
            <a:avLst/>
          </a:prstGeom>
          <a:gradFill>
            <a:gsLst>
              <a:gs pos="100000">
                <a:srgbClr val="295BB3"/>
              </a:gs>
              <a:gs pos="55000">
                <a:srgbClr val="396DCB"/>
              </a:gs>
            </a:gsLst>
            <a:lin ang="5400000" scaled="1"/>
          </a:gradFill>
          <a:ln>
            <a:noFill/>
          </a:ln>
          <a:effectLst>
            <a:outerShdw blurRad="1270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3"/>
          <p:cNvGrpSpPr/>
          <p:nvPr/>
        </p:nvGrpSpPr>
        <p:grpSpPr>
          <a:xfrm flipH="1">
            <a:off x="2498165" y="1852960"/>
            <a:ext cx="4175771" cy="3143328"/>
            <a:chOff x="1232455" y="893443"/>
            <a:chExt cx="6725121" cy="5062362"/>
          </a:xfrm>
        </p:grpSpPr>
        <p:sp>
          <p:nvSpPr>
            <p:cNvPr id="12" name="직각 삼각형 11"/>
            <p:cNvSpPr/>
            <p:nvPr/>
          </p:nvSpPr>
          <p:spPr>
            <a:xfrm>
              <a:off x="1241420" y="893443"/>
              <a:ext cx="6716156" cy="5053611"/>
            </a:xfrm>
            <a:prstGeom prst="rtTriangle">
              <a:avLst/>
            </a:prstGeom>
            <a:gradFill>
              <a:gsLst>
                <a:gs pos="0">
                  <a:srgbClr val="3566C1"/>
                </a:gs>
                <a:gs pos="100000">
                  <a:srgbClr val="224B96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flipH="1" flipV="1">
              <a:off x="1232455" y="902194"/>
              <a:ext cx="6716156" cy="5053611"/>
            </a:xfrm>
            <a:prstGeom prst="rtTriangle">
              <a:avLst/>
            </a:prstGeom>
            <a:solidFill>
              <a:schemeClr val="tx1">
                <a:alpha val="68000"/>
              </a:schemeClr>
            </a:solidFill>
            <a:ln>
              <a:noFill/>
            </a:ln>
            <a:effectLst>
              <a:outerShdw blurRad="127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3190760" y="3154372"/>
            <a:ext cx="2762479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8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감사합니다</a:t>
            </a:r>
            <a:r>
              <a:rPr lang="en-US" altLang="ko-KR" sz="28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254" y1="60593" x2="40254" y2="60593"/>
                        <a14:foregroundMark x1="40466" y1="57627" x2="40466" y2="57627"/>
                        <a14:foregroundMark x1="44492" y1="62288" x2="44492" y2="62288"/>
                        <a14:foregroundMark x1="52754" y1="61229" x2="52754" y2="61229"/>
                        <a14:foregroundMark x1="52331" y1="56144" x2="52331" y2="56144"/>
                        <a14:foregroundMark x1="59322" y1="57839" x2="59322" y2="57839"/>
                        <a14:backgroundMark x1="27119" y1="15042" x2="27119" y2="15042"/>
                        <a14:backgroundMark x1="32203" y1="12288" x2="32203" y2="12288"/>
                        <a14:backgroundMark x1="16737" y1="25424" x2="16737" y2="25424"/>
                        <a14:backgroundMark x1="78390" y1="14831" x2="78390" y2="14831"/>
                        <a14:backgroundMark x1="85593" y1="21398" x2="85593" y2="21398"/>
                        <a14:backgroundMark x1="83475" y1="15042" x2="83475" y2="15042"/>
                        <a14:backgroundMark x1="86653" y1="11017" x2="86653" y2="11017"/>
                        <a14:backgroundMark x1="86653" y1="27542" x2="86653" y2="27542"/>
                        <a14:backgroundMark x1="86653" y1="29661" x2="86653" y2="29661"/>
                        <a14:backgroundMark x1="81144" y1="22669" x2="81144" y2="22669"/>
                        <a14:backgroundMark x1="79025" y1="19703" x2="79025" y2="19703"/>
                        <a14:backgroundMark x1="76059" y1="16737" x2="75636" y2="16102"/>
                        <a14:backgroundMark x1="74788" y1="14831" x2="73941" y2="14195"/>
                        <a14:backgroundMark x1="73093" y1="13559" x2="71398" y2="12500"/>
                        <a14:backgroundMark x1="71186" y1="12076" x2="71186" y2="12076"/>
                        <a14:backgroundMark x1="85593" y1="71186" x2="85593" y2="71186"/>
                        <a14:backgroundMark x1="83263" y1="73305" x2="83263" y2="73305"/>
                        <a14:backgroundMark x1="83051" y1="74153" x2="83051" y2="74153"/>
                        <a14:backgroundMark x1="81568" y1="75847" x2="81568" y2="75847"/>
                        <a14:backgroundMark x1="80508" y1="76907" x2="80085" y2="77331"/>
                        <a14:backgroundMark x1="71610" y1="84534" x2="71610" y2="84534"/>
                        <a14:backgroundMark x1="67585" y1="86441" x2="67585" y2="86441"/>
                        <a14:backgroundMark x1="64831" y1="87924" x2="64831" y2="87924"/>
                        <a14:backgroundMark x1="63983" y1="88347" x2="63983" y2="88347"/>
                        <a14:backgroundMark x1="62500" y1="87712" x2="62500" y2="87712"/>
                        <a14:backgroundMark x1="35593" y1="88559" x2="35593" y2="88559"/>
                        <a14:backgroundMark x1="30720" y1="86229" x2="30720" y2="86229"/>
                        <a14:backgroundMark x1="28178" y1="84110" x2="28178" y2="84110"/>
                        <a14:backgroundMark x1="12288" y1="67373" x2="12288" y2="67373"/>
                        <a14:backgroundMark x1="16314" y1="72246" x2="16314" y2="72246"/>
                        <a14:backgroundMark x1="11441" y1="63559" x2="11441" y2="63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842" y="5790344"/>
            <a:ext cx="929156" cy="92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29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 flipH="1">
            <a:off x="1" y="0"/>
            <a:ext cx="4586386" cy="6858000"/>
            <a:chOff x="3338284" y="0"/>
            <a:chExt cx="5805715" cy="6858000"/>
          </a:xfrm>
        </p:grpSpPr>
        <p:sp>
          <p:nvSpPr>
            <p:cNvPr id="6" name="직각 삼각형 5"/>
            <p:cNvSpPr/>
            <p:nvPr/>
          </p:nvSpPr>
          <p:spPr>
            <a:xfrm flipH="1" flipV="1">
              <a:off x="3338284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F64136"/>
                </a:gs>
                <a:gs pos="100000">
                  <a:srgbClr val="DD3C32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 flipH="1">
              <a:off x="3338285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FFC928"/>
                </a:gs>
                <a:gs pos="100000">
                  <a:srgbClr val="E9B000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H="1">
              <a:off x="3802742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396DCB"/>
                </a:gs>
                <a:gs pos="100000">
                  <a:srgbClr val="1B4C9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직각 삼각형 2"/>
            <p:cNvSpPr/>
            <p:nvPr/>
          </p:nvSpPr>
          <p:spPr>
            <a:xfrm flipH="1" flipV="1">
              <a:off x="3802742" y="0"/>
              <a:ext cx="5341257" cy="6858000"/>
            </a:xfrm>
            <a:prstGeom prst="rtTriangle">
              <a:avLst/>
            </a:prstGeom>
            <a:gradFill>
              <a:gsLst>
                <a:gs pos="100000">
                  <a:srgbClr val="295BB3"/>
                </a:gs>
                <a:gs pos="55000">
                  <a:srgbClr val="396DCB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219475" y="1438753"/>
            <a:ext cx="4600136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      목차</a:t>
            </a:r>
            <a:endParaRPr lang="ko-KR" altLang="en-US" sz="2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lvl="0">
              <a:defRPr/>
            </a:pPr>
            <a:endParaRPr lang="en-US" altLang="ko-KR" sz="24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lvl="0">
              <a:defRPr/>
            </a:pPr>
            <a:endParaRPr lang="en-US" altLang="ko-KR" sz="24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defRPr/>
            </a:pPr>
            <a:r>
              <a:rPr lang="en-US" altLang="ko-KR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Chapter 1. </a:t>
            </a:r>
            <a:r>
              <a:rPr lang="ko-KR" altLang="en-US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부품 및 기능</a:t>
            </a:r>
            <a:endParaRPr lang="en-US" altLang="ko-KR" sz="20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defRPr/>
            </a:pPr>
            <a:endParaRPr lang="en-US" altLang="ko-KR" sz="20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defRPr/>
            </a:pPr>
            <a:r>
              <a:rPr lang="en-US" altLang="ko-KR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Chapter 2. </a:t>
            </a:r>
            <a:r>
              <a:rPr lang="ko-KR" altLang="en-US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코드</a:t>
            </a:r>
            <a:endParaRPr lang="ko-KR" altLang="en-US" sz="20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514350" indent="-514350">
              <a:buAutoNum type="arabicPeriod"/>
              <a:defRPr/>
            </a:pPr>
            <a:endParaRPr lang="en-US" altLang="ko-KR" sz="20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defRPr/>
            </a:pPr>
            <a:r>
              <a:rPr lang="en-US" altLang="ko-KR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Chapter 3. </a:t>
            </a:r>
            <a:r>
              <a:rPr lang="ko-KR" altLang="en-US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예상 일정</a:t>
            </a:r>
            <a:endParaRPr lang="en-US" altLang="ko-KR" sz="2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514350" indent="-514350">
              <a:buAutoNum type="arabicPeriod"/>
              <a:defRPr/>
            </a:pPr>
            <a:endParaRPr lang="en-US" altLang="ko-KR" sz="2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lvl="0">
              <a:defRPr/>
            </a:pPr>
            <a:endParaRPr lang="en-US" altLang="ko-KR" sz="2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5781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부품 및 기능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0092" y="1114282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91855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3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9579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631852" y="3246385"/>
            <a:ext cx="5880295" cy="1966345"/>
            <a:chOff x="1688903" y="2241713"/>
            <a:chExt cx="5880295" cy="19663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모서리가 둥근 직사각형 22"/>
            <p:cNvSpPr/>
            <p:nvPr/>
          </p:nvSpPr>
          <p:spPr>
            <a:xfrm>
              <a:off x="1787523" y="2241713"/>
              <a:ext cx="5781675" cy="19663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88903" y="2747831"/>
              <a:ext cx="567201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“ </a:t>
              </a:r>
              <a:r>
                <a:rPr lang="ko-KR" altLang="en-US" sz="2800" b="1" dirty="0" err="1" smtClean="0">
                  <a:latin typeface="08서울남산체 B" panose="02020603020101020101" pitchFamily="18" charset="-127"/>
                  <a:ea typeface="KoPub돋움체 Light" panose="02020603020101020101"/>
                </a:rPr>
                <a:t>부저와</a:t>
              </a:r>
              <a:r>
                <a:rPr lang="ko-KR" altLang="en-US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 버튼</a:t>
              </a:r>
              <a:r>
                <a:rPr lang="en-US" altLang="ko-KR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, LED </a:t>
              </a:r>
              <a:r>
                <a:rPr lang="ko-KR" altLang="en-US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등을 활용한 </a:t>
              </a:r>
              <a:r>
                <a:rPr lang="en-US" altLang="ko-KR" sz="2800" b="1" dirty="0" err="1" smtClean="0">
                  <a:latin typeface="08서울남산체 B" panose="02020603020101020101" pitchFamily="18" charset="-127"/>
                  <a:ea typeface="KoPub돋움체 Light" panose="02020603020101020101"/>
                </a:rPr>
                <a:t>Fanxy</a:t>
              </a:r>
              <a:r>
                <a:rPr lang="ko-KR" altLang="en-US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한 피아노 제작</a:t>
              </a:r>
              <a:r>
                <a:rPr lang="en-US" altLang="ko-KR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”</a:t>
              </a:r>
              <a:endParaRPr lang="en-US" altLang="ko-KR" sz="2800" dirty="0"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sp>
        <p:nvSpPr>
          <p:cNvPr id="29" name="TextBox 13"/>
          <p:cNvSpPr txBox="1"/>
          <p:nvPr/>
        </p:nvSpPr>
        <p:spPr>
          <a:xfrm>
            <a:off x="536927" y="1635060"/>
            <a:ext cx="7733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주제 선정</a:t>
            </a:r>
            <a:endParaRPr lang="ko-KR" altLang="en-US" sz="24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62197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부품 및 기능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0092" y="1114282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91855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3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9579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TextBox 13"/>
          <p:cNvSpPr txBox="1"/>
          <p:nvPr/>
        </p:nvSpPr>
        <p:spPr>
          <a:xfrm>
            <a:off x="536927" y="1635060"/>
            <a:ext cx="7733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회로도</a:t>
            </a:r>
            <a:endParaRPr lang="ko-KR" altLang="en-US" sz="24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827" y="2214898"/>
            <a:ext cx="4546600" cy="423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67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부품 및 기능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0092" y="1114282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91855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3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9579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5834563" y="2827235"/>
            <a:ext cx="3187783" cy="3544114"/>
          </a:xfrm>
          <a:prstGeom prst="roundRect">
            <a:avLst>
              <a:gd name="adj" fmla="val 11470"/>
            </a:avLst>
          </a:prstGeom>
          <a:noFill/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84" name="Picture 6" descr="아두이노 가변저항 포텐션미터 - 옥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625" y="4281254"/>
            <a:ext cx="885155" cy="88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그룹 84"/>
          <p:cNvGrpSpPr/>
          <p:nvPr/>
        </p:nvGrpSpPr>
        <p:grpSpPr>
          <a:xfrm>
            <a:off x="320577" y="4432343"/>
            <a:ext cx="989802" cy="623569"/>
            <a:chOff x="3478400" y="2864870"/>
            <a:chExt cx="1544278" cy="1177192"/>
          </a:xfrm>
        </p:grpSpPr>
        <p:pic>
          <p:nvPicPr>
            <p:cNvPr id="86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400" y="2864870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799" y="3149183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8" name="TextBox 13"/>
          <p:cNvSpPr txBox="1"/>
          <p:nvPr/>
        </p:nvSpPr>
        <p:spPr>
          <a:xfrm>
            <a:off x="3604108" y="3928882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LED(3EA)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89" name="TextBox 13"/>
          <p:cNvSpPr txBox="1"/>
          <p:nvPr/>
        </p:nvSpPr>
        <p:spPr>
          <a:xfrm>
            <a:off x="276503" y="5087754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푸시버튼</a:t>
            </a: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(4EA)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90" name="TextBox 13"/>
          <p:cNvSpPr txBox="1"/>
          <p:nvPr/>
        </p:nvSpPr>
        <p:spPr>
          <a:xfrm>
            <a:off x="3486533" y="5078599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가변저항</a:t>
            </a: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(1EA)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6271822" y="2504595"/>
            <a:ext cx="2425124" cy="473397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08서울남산체 B" panose="02020603020101020101" pitchFamily="18" charset="-127"/>
                <a:ea typeface="KoPub돋움체 Light" panose="02020603020101020101"/>
              </a:rPr>
              <a:t>추가 예상 부품</a:t>
            </a:r>
            <a:endParaRPr lang="ko-KR" altLang="en-US" sz="2000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161095" y="2827235"/>
            <a:ext cx="5580376" cy="3544114"/>
          </a:xfrm>
          <a:prstGeom prst="roundRect">
            <a:avLst>
              <a:gd name="adj" fmla="val 13895"/>
            </a:avLst>
          </a:prstGeom>
          <a:noFill/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1407622" y="2501398"/>
            <a:ext cx="3227840" cy="47339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아두이노</a:t>
            </a:r>
            <a:r>
              <a:rPr lang="ko-KR" altLang="en-US" sz="2000" dirty="0" smtClean="0">
                <a:latin typeface="08서울남산체 B" panose="02020603020101020101" pitchFamily="18" charset="-127"/>
                <a:ea typeface="KoPub돋움체 Light" panose="02020603020101020101"/>
              </a:rPr>
              <a:t> </a:t>
            </a:r>
            <a:r>
              <a:rPr lang="ko-KR" altLang="en-US" sz="2000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구성품</a:t>
            </a:r>
            <a:endParaRPr lang="ko-KR" altLang="en-US" sz="2000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94" name="Picture 8" descr="아두이노 보드 - 위키백과, 우리 모두의 백과사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07" y="3120965"/>
            <a:ext cx="1314977" cy="86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2" descr="브레드보드(BreadBoard) 사용법 - 전자회로 :: BinGoon의 소소한(?) 일상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086" y="3273567"/>
            <a:ext cx="1800846" cy="58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13"/>
          <p:cNvSpPr txBox="1"/>
          <p:nvPr/>
        </p:nvSpPr>
        <p:spPr>
          <a:xfrm>
            <a:off x="-114975" y="4018640"/>
            <a:ext cx="2157339" cy="254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아두이노</a:t>
            </a:r>
            <a:r>
              <a:rPr lang="ko-KR" altLang="en-US" sz="1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 </a:t>
            </a:r>
            <a:r>
              <a:rPr lang="ko-KR" altLang="en-US" sz="14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우노</a:t>
            </a:r>
            <a:endParaRPr lang="ko-KR" altLang="en-US" sz="14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97" name="TextBox 13"/>
          <p:cNvSpPr txBox="1"/>
          <p:nvPr/>
        </p:nvSpPr>
        <p:spPr>
          <a:xfrm>
            <a:off x="1722839" y="4018640"/>
            <a:ext cx="2157339" cy="254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브레드보드</a:t>
            </a:r>
            <a:endParaRPr lang="ko-KR" altLang="en-US" sz="14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78" y="3220204"/>
            <a:ext cx="667893" cy="667893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1" y="5448153"/>
            <a:ext cx="915825" cy="601254"/>
          </a:xfrm>
          <a:prstGeom prst="rect">
            <a:avLst/>
          </a:prstGeom>
        </p:spPr>
      </p:pic>
      <p:sp>
        <p:nvSpPr>
          <p:cNvPr id="100" name="TextBox 13"/>
          <p:cNvSpPr txBox="1"/>
          <p:nvPr/>
        </p:nvSpPr>
        <p:spPr>
          <a:xfrm>
            <a:off x="12783" y="5988476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LCD(1EA)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63" y="4461039"/>
            <a:ext cx="643588" cy="643588"/>
          </a:xfrm>
          <a:prstGeom prst="rect">
            <a:avLst/>
          </a:prstGeom>
        </p:spPr>
      </p:pic>
      <p:sp>
        <p:nvSpPr>
          <p:cNvPr id="102" name="TextBox 13"/>
          <p:cNvSpPr txBox="1"/>
          <p:nvPr/>
        </p:nvSpPr>
        <p:spPr>
          <a:xfrm>
            <a:off x="1942873" y="5078599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부저</a:t>
            </a: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(1EA)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6494583" y="3279353"/>
            <a:ext cx="989802" cy="623569"/>
            <a:chOff x="3478400" y="2864870"/>
            <a:chExt cx="1544278" cy="1177192"/>
          </a:xfrm>
        </p:grpSpPr>
        <p:pic>
          <p:nvPicPr>
            <p:cNvPr id="104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400" y="2864870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799" y="3149183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" name="TextBox 13"/>
          <p:cNvSpPr txBox="1"/>
          <p:nvPr/>
        </p:nvSpPr>
        <p:spPr>
          <a:xfrm>
            <a:off x="6405716" y="4026547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푸시버튼</a:t>
            </a: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(4EA)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7408983" y="3279353"/>
            <a:ext cx="989802" cy="623569"/>
            <a:chOff x="3478400" y="2864870"/>
            <a:chExt cx="1544278" cy="1177192"/>
          </a:xfrm>
        </p:grpSpPr>
        <p:pic>
          <p:nvPicPr>
            <p:cNvPr id="108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400" y="2864870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799" y="3149183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그룹 109"/>
          <p:cNvGrpSpPr/>
          <p:nvPr/>
        </p:nvGrpSpPr>
        <p:grpSpPr>
          <a:xfrm>
            <a:off x="1250958" y="4432343"/>
            <a:ext cx="989802" cy="623569"/>
            <a:chOff x="3478400" y="2864870"/>
            <a:chExt cx="1544278" cy="1177192"/>
          </a:xfrm>
        </p:grpSpPr>
        <p:pic>
          <p:nvPicPr>
            <p:cNvPr id="111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400" y="2864870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799" y="3149183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3" name="그림 1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1949" y="5490041"/>
            <a:ext cx="527493" cy="517477"/>
          </a:xfrm>
          <a:prstGeom prst="rect">
            <a:avLst/>
          </a:prstGeom>
        </p:spPr>
      </p:pic>
      <p:sp>
        <p:nvSpPr>
          <p:cNvPr id="114" name="TextBox 13"/>
          <p:cNvSpPr txBox="1"/>
          <p:nvPr/>
        </p:nvSpPr>
        <p:spPr>
          <a:xfrm>
            <a:off x="1278236" y="5992813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1K </a:t>
            </a:r>
            <a:r>
              <a:rPr lang="ko-KR" altLang="en-US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저항</a:t>
            </a: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(3EA)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115" name="Picture 10" descr="여러 가지 색상의 케이블 로트, 점프 와이어 점퍼 Arduino 브레드 보드, 와이어, 기타, 전자 제품, 전기 전선 케이블 png |  PNGWi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52" b="89870" l="10000" r="90000">
                        <a14:foregroundMark x1="31848" y1="4052" x2="31848" y2="40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431" y="5499701"/>
            <a:ext cx="855181" cy="64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3"/>
          <p:cNvSpPr txBox="1"/>
          <p:nvPr/>
        </p:nvSpPr>
        <p:spPr>
          <a:xfrm>
            <a:off x="2554040" y="5986530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점퍼선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117" name="Picture 14" descr="아두이노 케이블 연결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062" y="5349286"/>
            <a:ext cx="757723" cy="75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3"/>
          <p:cNvSpPr txBox="1"/>
          <p:nvPr/>
        </p:nvSpPr>
        <p:spPr>
          <a:xfrm>
            <a:off x="3758223" y="6001795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케이블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121" name="Picture 2" descr="3D Printing Solutions | element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347" y="4628102"/>
            <a:ext cx="916075" cy="7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3"/>
          <p:cNvSpPr txBox="1"/>
          <p:nvPr/>
        </p:nvSpPr>
        <p:spPr>
          <a:xfrm>
            <a:off x="6489837" y="5465042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3D</a:t>
            </a:r>
            <a:r>
              <a:rPr lang="ko-KR" altLang="en-US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프린팅 출력물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123" name="TextBox 13"/>
          <p:cNvSpPr txBox="1"/>
          <p:nvPr/>
        </p:nvSpPr>
        <p:spPr>
          <a:xfrm>
            <a:off x="536927" y="1635060"/>
            <a:ext cx="7733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소요 부품</a:t>
            </a:r>
            <a:endParaRPr lang="ko-KR" altLang="en-US" sz="24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430458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KoPub돋움체 Light" panose="02020603020101020101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코드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50092" y="1114282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1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91856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3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40000"/>
                </a:schemeClr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12773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536927" y="1635060"/>
            <a:ext cx="7733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sz="24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부품별</a:t>
            </a:r>
            <a:r>
              <a:rPr lang="ko-KR" altLang="en-US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 기능</a:t>
            </a:r>
            <a:endParaRPr lang="ko-KR" altLang="en-US" sz="24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88674" y="2801655"/>
            <a:ext cx="3522518" cy="738554"/>
            <a:chOff x="880162" y="6035040"/>
            <a:chExt cx="6871135" cy="738554"/>
          </a:xfrm>
          <a:solidFill>
            <a:schemeClr val="accent2"/>
          </a:solidFill>
        </p:grpSpPr>
        <p:sp>
          <p:nvSpPr>
            <p:cNvPr id="41" name="모서리가 둥근 직사각형 40"/>
            <p:cNvSpPr/>
            <p:nvPr/>
          </p:nvSpPr>
          <p:spPr>
            <a:xfrm>
              <a:off x="880162" y="6035040"/>
              <a:ext cx="6871135" cy="73855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80162" y="6235740"/>
              <a:ext cx="6377998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☞ </a:t>
              </a:r>
              <a:r>
                <a:rPr lang="ko-KR" altLang="en-US" sz="1600" b="1" dirty="0" err="1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가변저항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 </a:t>
              </a:r>
              <a:r>
                <a:rPr lang="en-US" altLang="ko-KR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 </a:t>
              </a:r>
              <a:r>
                <a:rPr lang="ko-KR" altLang="en-US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범위에 따라 음계 조절</a:t>
              </a:r>
              <a:r>
                <a:rPr lang="en-US" altLang="ko-KR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 </a:t>
              </a:r>
              <a:endPara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315990" y="2809387"/>
            <a:ext cx="3522518" cy="738554"/>
            <a:chOff x="880162" y="6035040"/>
            <a:chExt cx="6871135" cy="738554"/>
          </a:xfrm>
          <a:solidFill>
            <a:schemeClr val="accent1"/>
          </a:solidFill>
        </p:grpSpPr>
        <p:sp>
          <p:nvSpPr>
            <p:cNvPr id="44" name="모서리가 둥근 직사각형 43"/>
            <p:cNvSpPr/>
            <p:nvPr/>
          </p:nvSpPr>
          <p:spPr>
            <a:xfrm>
              <a:off x="880162" y="6035040"/>
              <a:ext cx="6871135" cy="73855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0162" y="6237137"/>
              <a:ext cx="6377998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☞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1~8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번 스위치 </a:t>
              </a:r>
              <a:r>
                <a:rPr lang="en-US" altLang="ko-KR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 </a:t>
              </a:r>
              <a:r>
                <a:rPr lang="ko-KR" altLang="en-US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건반 역할</a:t>
              </a:r>
              <a:endPara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947480" y="3830832"/>
            <a:ext cx="3522518" cy="738554"/>
            <a:chOff x="880162" y="6035040"/>
            <a:chExt cx="6871135" cy="738554"/>
          </a:xfrm>
          <a:solidFill>
            <a:schemeClr val="accent6"/>
          </a:solidFill>
        </p:grpSpPr>
        <p:sp>
          <p:nvSpPr>
            <p:cNvPr id="47" name="모서리가 둥근 직사각형 46"/>
            <p:cNvSpPr/>
            <p:nvPr/>
          </p:nvSpPr>
          <p:spPr>
            <a:xfrm>
              <a:off x="880162" y="6035040"/>
              <a:ext cx="6871135" cy="73855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80162" y="6235040"/>
              <a:ext cx="6282797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☞ </a:t>
              </a:r>
              <a:r>
                <a:rPr lang="ko-KR" altLang="en-US" sz="1600" b="1" dirty="0" err="1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부저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 </a:t>
              </a:r>
              <a:r>
                <a:rPr lang="en-US" altLang="ko-KR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 </a:t>
              </a:r>
              <a:r>
                <a:rPr lang="ko-KR" altLang="en-US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음을 소리로 출력</a:t>
              </a:r>
              <a:endPara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288674" y="4842120"/>
            <a:ext cx="3522518" cy="738554"/>
            <a:chOff x="880162" y="6035040"/>
            <a:chExt cx="6871135" cy="738554"/>
          </a:xfrm>
          <a:solidFill>
            <a:srgbClr val="9999FF"/>
          </a:solidFill>
        </p:grpSpPr>
        <p:sp>
          <p:nvSpPr>
            <p:cNvPr id="50" name="모서리가 둥근 직사각형 49"/>
            <p:cNvSpPr/>
            <p:nvPr/>
          </p:nvSpPr>
          <p:spPr>
            <a:xfrm>
              <a:off x="880162" y="6035040"/>
              <a:ext cx="6871135" cy="73855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80162" y="6235040"/>
              <a:ext cx="6871135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☞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LED </a:t>
              </a:r>
              <a:r>
                <a:rPr lang="en-US" altLang="ko-KR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 </a:t>
              </a:r>
              <a:r>
                <a:rPr lang="ko-KR" altLang="en-US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켜진 개수로 음계의 상태 표시 </a:t>
              </a:r>
              <a:endPara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5246371" y="4842120"/>
            <a:ext cx="3661755" cy="738554"/>
            <a:chOff x="880162" y="6035040"/>
            <a:chExt cx="7061663" cy="738554"/>
          </a:xfrm>
          <a:solidFill>
            <a:srgbClr val="FFC000"/>
          </a:solidFill>
        </p:grpSpPr>
        <p:sp>
          <p:nvSpPr>
            <p:cNvPr id="53" name="모서리가 둥근 직사각형 52"/>
            <p:cNvSpPr/>
            <p:nvPr/>
          </p:nvSpPr>
          <p:spPr>
            <a:xfrm>
              <a:off x="880162" y="6035040"/>
              <a:ext cx="7061663" cy="73855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80164" y="6235040"/>
              <a:ext cx="7061661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☞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LCD </a:t>
              </a:r>
              <a:r>
                <a:rPr lang="en-US" altLang="ko-KR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 </a:t>
              </a:r>
              <a:r>
                <a:rPr lang="ko-KR" altLang="en-US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버튼을 누를 때 해당 음을 표시</a:t>
              </a:r>
              <a:endPara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892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8" y="1472897"/>
            <a:ext cx="9146148" cy="538510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KoPub돋움체 Light" panose="02020603020101020101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코드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50092" y="1114282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1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91856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3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40000"/>
                </a:schemeClr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12773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90" y="1546384"/>
            <a:ext cx="7207135" cy="53090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147" y="1619250"/>
            <a:ext cx="2316640" cy="3616947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221972" y="1892136"/>
            <a:ext cx="773083" cy="3502823"/>
          </a:xfrm>
          <a:prstGeom prst="roundRect">
            <a:avLst>
              <a:gd name="adj" fmla="val 848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221972" y="1546383"/>
            <a:ext cx="1663391" cy="345753"/>
          </a:xfrm>
          <a:prstGeom prst="roundRect">
            <a:avLst>
              <a:gd name="adj" fmla="val 848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21971" y="5394959"/>
            <a:ext cx="6816437" cy="1460476"/>
          </a:xfrm>
          <a:prstGeom prst="roundRect">
            <a:avLst>
              <a:gd name="adj" fmla="val 336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643148" y="1619249"/>
            <a:ext cx="2316640" cy="3616947"/>
          </a:xfrm>
          <a:prstGeom prst="roundRect">
            <a:avLst>
              <a:gd name="adj" fmla="val 2744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726275" y="1770611"/>
            <a:ext cx="2150823" cy="581891"/>
          </a:xfrm>
          <a:prstGeom prst="roundRect">
            <a:avLst>
              <a:gd name="adj" fmla="val 8458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726275" y="2503863"/>
            <a:ext cx="2150823" cy="581891"/>
          </a:xfrm>
          <a:prstGeom prst="roundRect">
            <a:avLst>
              <a:gd name="adj" fmla="val 8458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26275" y="3352602"/>
            <a:ext cx="2150823" cy="1817914"/>
          </a:xfrm>
          <a:prstGeom prst="roundRect">
            <a:avLst>
              <a:gd name="adj" fmla="val 3201"/>
            </a:avLst>
          </a:prstGeom>
          <a:noFill/>
          <a:ln>
            <a:solidFill>
              <a:srgbClr val="99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478301" y="173582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6"/>
                </a:solidFill>
              </a:rPr>
              <a:t>①</a:t>
            </a:r>
            <a:endParaRPr lang="ko-KR" altLang="en-US" sz="3600" dirty="0">
              <a:solidFill>
                <a:schemeClr val="accent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78301" y="247164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4"/>
                </a:solidFill>
              </a:rPr>
              <a:t>②</a:t>
            </a:r>
            <a:endParaRPr lang="ko-KR" altLang="en-US" sz="3600" dirty="0">
              <a:solidFill>
                <a:schemeClr val="accent4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78301" y="387774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9999FF"/>
                </a:solidFill>
              </a:rPr>
              <a:t>③</a:t>
            </a:r>
            <a:endParaRPr lang="ko-KR" altLang="en-US" sz="3600" dirty="0">
              <a:solidFill>
                <a:srgbClr val="99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360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8" y="1472897"/>
            <a:ext cx="9146148" cy="538510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KoPub돋움체 Light" panose="02020603020101020101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코드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50092" y="1114282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1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91856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3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40000"/>
                </a:schemeClr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12773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705" y="1530988"/>
            <a:ext cx="3123741" cy="5329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48" y="1530987"/>
            <a:ext cx="2944853" cy="33485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446" y="1530988"/>
            <a:ext cx="3077554" cy="5327012"/>
          </a:xfrm>
          <a:prstGeom prst="rect">
            <a:avLst/>
          </a:prstGeom>
        </p:spPr>
      </p:pic>
      <p:sp>
        <p:nvSpPr>
          <p:cNvPr id="32" name="모서리가 둥근 직사각형 31"/>
          <p:cNvSpPr/>
          <p:nvPr/>
        </p:nvSpPr>
        <p:spPr>
          <a:xfrm>
            <a:off x="74815" y="1528855"/>
            <a:ext cx="2794920" cy="3348583"/>
          </a:xfrm>
          <a:prstGeom prst="roundRect">
            <a:avLst>
              <a:gd name="adj" fmla="val 5916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942705" y="1538275"/>
            <a:ext cx="3050771" cy="5293531"/>
          </a:xfrm>
          <a:prstGeom prst="roundRect">
            <a:avLst>
              <a:gd name="adj" fmla="val 4732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6066446" y="1536143"/>
            <a:ext cx="2944853" cy="5295664"/>
          </a:xfrm>
          <a:prstGeom prst="roundRect">
            <a:avLst>
              <a:gd name="adj" fmla="val 3201"/>
            </a:avLst>
          </a:prstGeom>
          <a:noFill/>
          <a:ln>
            <a:solidFill>
              <a:srgbClr val="99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223404" y="143530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6"/>
                </a:solidFill>
              </a:rPr>
              <a:t>①</a:t>
            </a:r>
            <a:endParaRPr lang="ko-KR" altLang="en-US" sz="3600" dirty="0">
              <a:solidFill>
                <a:schemeClr val="accent6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331399" y="143530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4"/>
                </a:solidFill>
              </a:rPr>
              <a:t>②</a:t>
            </a:r>
            <a:endParaRPr lang="ko-KR" altLang="en-US" sz="3600" dirty="0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364003" y="143530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9999FF"/>
                </a:solidFill>
              </a:rPr>
              <a:t>③</a:t>
            </a:r>
            <a:endParaRPr lang="ko-KR" altLang="en-US" sz="3600" dirty="0">
              <a:solidFill>
                <a:srgbClr val="99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108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KoPub돋움체 Light" panose="02020603020101020101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작동 동영상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50092" y="1114282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1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91856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3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40000"/>
                </a:schemeClr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12773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pic>
        <p:nvPicPr>
          <p:cNvPr id="2" name="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295273" y="1706644"/>
            <a:ext cx="8553453" cy="481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31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5148</TotalTime>
  <Words>302</Words>
  <Application>Microsoft Office PowerPoint</Application>
  <PresentationFormat>화면 슬라이드 쇼(4:3)</PresentationFormat>
  <Paragraphs>105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3" baseType="lpstr">
      <vt:lpstr>08서울남산체 B</vt:lpstr>
      <vt:lpstr>08서울남산체 M</vt:lpstr>
      <vt:lpstr>KoPub돋움체 Light</vt:lpstr>
      <vt:lpstr>맑은 고딕</vt:lpstr>
      <vt:lpstr>휴먼둥근헤드라인</vt:lpstr>
      <vt:lpstr>Arial</vt:lpstr>
      <vt:lpstr>Calibri</vt:lpstr>
      <vt:lpstr>Calibri Light</vt:lpstr>
      <vt:lpstr>Century Gothic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피티위즈(주)</dc:creator>
  <cp:lastModifiedBy>김 진민</cp:lastModifiedBy>
  <cp:revision>289</cp:revision>
  <dcterms:created xsi:type="dcterms:W3CDTF">2016-02-24T04:27:43Z</dcterms:created>
  <dcterms:modified xsi:type="dcterms:W3CDTF">2020-12-02T04:14:53Z</dcterms:modified>
</cp:coreProperties>
</file>